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73" r:id="rId14"/>
    <p:sldId id="269" r:id="rId15"/>
    <p:sldId id="274" r:id="rId16"/>
    <p:sldId id="275" r:id="rId17"/>
    <p:sldId id="276" r:id="rId18"/>
    <p:sldId id="270" r:id="rId19"/>
    <p:sldId id="271" r:id="rId20"/>
    <p:sldId id="27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DA4D58C-F7C5-4C00-A143-07675DDE7480}">
          <p14:sldIdLst>
            <p14:sldId id="256"/>
            <p14:sldId id="257"/>
            <p14:sldId id="258"/>
            <p14:sldId id="259"/>
            <p14:sldId id="260"/>
            <p14:sldId id="262"/>
            <p14:sldId id="261"/>
            <p14:sldId id="263"/>
            <p14:sldId id="264"/>
            <p14:sldId id="265"/>
            <p14:sldId id="266"/>
            <p14:sldId id="267"/>
            <p14:sldId id="273"/>
            <p14:sldId id="269"/>
            <p14:sldId id="274"/>
            <p14:sldId id="275"/>
            <p14:sldId id="276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CF2"/>
    <a:srgbClr val="FF502D"/>
    <a:srgbClr val="FFC000"/>
    <a:srgbClr val="0099FF"/>
    <a:srgbClr val="183C5C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67504" autoAdjust="0"/>
  </p:normalViewPr>
  <p:slideViewPr>
    <p:cSldViewPr snapToGrid="0">
      <p:cViewPr varScale="1">
        <p:scale>
          <a:sx n="48" d="100"/>
          <a:sy n="48" d="100"/>
        </p:scale>
        <p:origin x="15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A1539F-60C6-4A40-A97B-2F8520A157FC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81337-7D52-4A5F-8FB7-47BBA5D876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372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тренер называет свое имя и другую информацию о себе, которую сочтет нужной;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кратко рассказать о программе (цели, задачи, компания-организатор, условия участия, регламенты, ожидания);</a:t>
            </a:r>
          </a:p>
          <a:p>
            <a:pPr marL="171450" indent="-171450">
              <a:buFontTx/>
              <a:buChar char="-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познакомиться со школьниками.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Проект «Твой курс: ИТ для молодежи» призван помочь учащимся старших классов серьезно подойти к вопросу выбора специальности; узнать о профессиях, которые будут актуальны в будущем, разобраться в многообразии профессий связанных с информационными технологиями; познакомиться с самыми новыми технологиями и приобрести дополнительные практические навыки для реализации своего потенциала.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2012-2013 учебном году Проект стартует в более чем 100 учреждениях в 20 городах РФ.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Проект «Твой курс: ИТ для молодежи» осуществляется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совместно с некоммерческой корпорацией PH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International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("Прожект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Хармони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Инк") и международной молодежной  организацией AIESEC. Для осуществления привлечены мы, студенты-партнеры компании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студенты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AIESEC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171450" indent="-171450">
              <a:buFontTx/>
              <a:buChar char="-"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537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It4youth.ru</a:t>
            </a:r>
          </a:p>
          <a:p>
            <a:r>
              <a:rPr lang="ru-RU" dirty="0" smtClean="0"/>
              <a:t>Спасибо за</a:t>
            </a:r>
            <a:r>
              <a:rPr lang="ru-RU" baseline="0" dirty="0" smtClean="0"/>
              <a:t> внимание!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92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It4youth.ru</a:t>
            </a:r>
          </a:p>
          <a:p>
            <a:r>
              <a:rPr lang="ru-RU" dirty="0" smtClean="0"/>
              <a:t>Спасибо за</a:t>
            </a:r>
            <a:r>
              <a:rPr lang="ru-RU" baseline="0" dirty="0" smtClean="0"/>
              <a:t> внимание!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609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Фронтальная работа.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Тренер записывает 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флип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чарте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названия профессий, которые называют школьники.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Затем следует обсуждение.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Тренер может прийти к обобщению – какие и почему профессии нравятся детям, особенно остановившись на причинах выбора: игрушки, сказки, профессия родителей, кинофильмы, компьютерные игры и т.д.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Вопросы для обсуждения: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Кем вы мечтали стать в детстве?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Почему в детстве выбирают для себя такие профессии?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кого сохранилось желание выбрать ту же профессию?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бобщени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какие и почему профессии нравятся детям, особенно остановившись на причинах выбора: игрушки, сказки, профессия родителей, кинофильмы, компьютерные игры и т.д.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4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Записать на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флип-чарте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факторы, влияющие на выбор профессии выпускниками школы.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Предложить им ранжировать список и определить  3-5 чаще всего встречающихся фактора.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Прийти к выводу, что нельзя игнорировать, прежде всего, интересы, способности, перспективность профессии.  Предложить обсудить один из названных факторов – престижность.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Возможные ответы школьников: деньги, склонности, родители, престижность,  интересы, успехи в школе,  способности, связи, давление сверстников, СМИ, семейные традиции, перспективы и т.д.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Обсуждение: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бы вы ранжировали этот список?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для вас на первом месте? Почему?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Вывод -  нельзя игнорировать, прежде всего, интересы, способности, перспективность профессии.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Давайте обсудим престижность профессий(переход к след блоку)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860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247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952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Видео про будущее </a:t>
            </a:r>
            <a:r>
              <a:rPr lang="en-US" dirty="0" smtClean="0"/>
              <a:t>IT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960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Windows</a:t>
            </a:r>
            <a:r>
              <a:rPr lang="en-US" baseline="0" dirty="0" smtClean="0"/>
              <a:t> 8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292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вы пользуетесь компьютером?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779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Возможности </a:t>
            </a:r>
            <a:r>
              <a:rPr lang="en-US" dirty="0" smtClean="0"/>
              <a:t>Microsoft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D81337-7D52-4A5F-8FB7-47BBA5D876E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847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00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667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01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94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113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173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693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179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9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483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343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6752E-E1DA-4FBC-94DB-3066C8AE96AD}" type="datetimeFigureOut">
              <a:rPr lang="ru-RU" smtClean="0"/>
              <a:t>04.12.2012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E4509-CDD0-4D5A-8FAA-72E9FE9A49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29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hyperlink" Target="http://www.it4youth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0"/>
          <a:stretch/>
        </p:blipFill>
        <p:spPr>
          <a:xfrm>
            <a:off x="0" y="19594"/>
            <a:ext cx="12192000" cy="67992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20837" y="590844"/>
            <a:ext cx="6879101" cy="335414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8557" y="3944984"/>
            <a:ext cx="1042279" cy="1021805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47113" y="3945879"/>
            <a:ext cx="773723" cy="7444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24616" y="2086504"/>
            <a:ext cx="6676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99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Добро пожаловать</a:t>
            </a:r>
            <a:r>
              <a:rPr lang="en-US" sz="5400" dirty="0" smtClean="0">
                <a:solidFill>
                  <a:srgbClr val="0099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!</a:t>
            </a:r>
            <a:endParaRPr lang="ru-RU" sz="5400" dirty="0">
              <a:solidFill>
                <a:srgbClr val="0099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26" name="Picture 2" descr="http://parlibrary.ucoz.ru/logo_tvoy_kur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72" y="914415"/>
            <a:ext cx="2238375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it4youth.ru/img/logo_it_tex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402" y="972056"/>
            <a:ext cx="3505200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438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30672" y="360502"/>
            <a:ext cx="9879497" cy="5697745"/>
          </a:xfrm>
          <a:prstGeom prst="rect">
            <a:avLst/>
          </a:prstGeom>
          <a:solidFill>
            <a:srgbClr val="FF5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494174" y="510210"/>
            <a:ext cx="7729346" cy="1116013"/>
          </a:xfrm>
        </p:spPr>
        <p:txBody>
          <a:bodyPr>
            <a:noAutofit/>
          </a:bodyPr>
          <a:lstStyle/>
          <a:p>
            <a:r>
              <a:rPr lang="ru-RU" sz="3600" dirty="0">
                <a:latin typeface="Segoe UI" panose="020B0502040204020203" pitchFamily="34" charset="0"/>
                <a:cs typeface="Segoe UI" panose="020B0502040204020203" pitchFamily="34" charset="0"/>
              </a:rPr>
              <a:t>Преимущества </a:t>
            </a:r>
            <a:r>
              <a:rPr lang="en-US" sz="3600" dirty="0">
                <a:latin typeface="Segoe UI" panose="020B0502040204020203" pitchFamily="34" charset="0"/>
                <a:cs typeface="Segoe UI" panose="020B0502040204020203" pitchFamily="34" charset="0"/>
              </a:rPr>
              <a:t>IT </a:t>
            </a:r>
            <a:r>
              <a:rPr lang="ru-RU" sz="3600" dirty="0">
                <a:latin typeface="Segoe UI" panose="020B0502040204020203" pitchFamily="34" charset="0"/>
                <a:cs typeface="Segoe UI" panose="020B0502040204020203" pitchFamily="34" charset="0"/>
              </a:rPr>
              <a:t>специальностей</a:t>
            </a: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1326254" y="2118859"/>
            <a:ext cx="9615995" cy="3645837"/>
          </a:xfrm>
        </p:spPr>
        <p:txBody>
          <a:bodyPr/>
          <a:lstStyle/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Работа интересная, возможности для самореализации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  <a:endParaRPr lang="ru-RU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Можно много заработать;</a:t>
            </a: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Безработица не грозит;</a:t>
            </a: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Можно работать практически в любой стране;</a:t>
            </a:r>
          </a:p>
          <a:p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Вы будете по настоящему нужным человеком.</a:t>
            </a:r>
          </a:p>
        </p:txBody>
      </p:sp>
      <p:sp>
        <p:nvSpPr>
          <p:cNvPr id="5" name="Rectangle 4"/>
          <p:cNvSpPr/>
          <p:nvPr/>
        </p:nvSpPr>
        <p:spPr>
          <a:xfrm flipH="1">
            <a:off x="675855" y="6058247"/>
            <a:ext cx="554817" cy="565444"/>
          </a:xfrm>
          <a:prstGeom prst="rect">
            <a:avLst/>
          </a:prstGeom>
          <a:solidFill>
            <a:srgbClr val="FF5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Rectangle 5"/>
          <p:cNvSpPr/>
          <p:nvPr/>
        </p:nvSpPr>
        <p:spPr>
          <a:xfrm flipH="1">
            <a:off x="815002" y="6058247"/>
            <a:ext cx="411861" cy="41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31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 будущее </a:t>
            </a:r>
            <a:r>
              <a:rPr lang="en-US" smtClean="0"/>
              <a:t>IT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488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7955" cy="6858001"/>
          </a:xfrm>
        </p:spPr>
      </p:pic>
    </p:spTree>
    <p:extLst>
      <p:ext uri="{BB962C8B-B14F-4D97-AF65-F5344CB8AC3E}">
        <p14:creationId xmlns:p14="http://schemas.microsoft.com/office/powerpoint/2010/main" val="10015430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793" y="0"/>
            <a:ext cx="10305207" cy="6858000"/>
          </a:xfrm>
        </p:spPr>
      </p:pic>
      <p:sp>
        <p:nvSpPr>
          <p:cNvPr id="4" name="Rectangle 3"/>
          <p:cNvSpPr/>
          <p:nvPr/>
        </p:nvSpPr>
        <p:spPr>
          <a:xfrm>
            <a:off x="0" y="0"/>
            <a:ext cx="6520070" cy="6858000"/>
          </a:xfrm>
          <a:prstGeom prst="rect">
            <a:avLst/>
          </a:prstGeom>
          <a:solidFill>
            <a:srgbClr val="FF50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2550" y="2372933"/>
            <a:ext cx="6676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Как вы пользуетесь компьютером?</a:t>
            </a:r>
          </a:p>
        </p:txBody>
      </p:sp>
    </p:spTree>
    <p:extLst>
      <p:ext uri="{BB962C8B-B14F-4D97-AF65-F5344CB8AC3E}">
        <p14:creationId xmlns:p14="http://schemas.microsoft.com/office/powerpoint/2010/main" val="972646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 t="3727" r="11131" b="4906"/>
          <a:stretch/>
        </p:blipFill>
        <p:spPr>
          <a:xfrm>
            <a:off x="477079" y="38900"/>
            <a:ext cx="11353800" cy="6819100"/>
          </a:xfrm>
        </p:spPr>
      </p:pic>
      <p:sp>
        <p:nvSpPr>
          <p:cNvPr id="5" name="Rectangle 4"/>
          <p:cNvSpPr/>
          <p:nvPr/>
        </p:nvSpPr>
        <p:spPr>
          <a:xfrm>
            <a:off x="993913" y="5665304"/>
            <a:ext cx="3995530" cy="834887"/>
          </a:xfrm>
          <a:prstGeom prst="rect">
            <a:avLst/>
          </a:prstGeom>
          <a:solidFill>
            <a:srgbClr val="00BCF2"/>
          </a:solidFill>
          <a:ln>
            <a:solidFill>
              <a:srgbClr val="00B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012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" t="5098" r="4453" b="3536"/>
          <a:stretch/>
        </p:blipFill>
        <p:spPr>
          <a:xfrm>
            <a:off x="417442" y="178904"/>
            <a:ext cx="11955582" cy="6679096"/>
          </a:xfrm>
        </p:spPr>
      </p:pic>
      <p:sp>
        <p:nvSpPr>
          <p:cNvPr id="5" name="Rectangle 4"/>
          <p:cNvSpPr/>
          <p:nvPr/>
        </p:nvSpPr>
        <p:spPr>
          <a:xfrm>
            <a:off x="1113182" y="4134678"/>
            <a:ext cx="3995530" cy="834887"/>
          </a:xfrm>
          <a:prstGeom prst="rect">
            <a:avLst/>
          </a:prstGeom>
          <a:solidFill>
            <a:srgbClr val="00BCF2"/>
          </a:solidFill>
          <a:ln>
            <a:solidFill>
              <a:srgbClr val="00BC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417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4" t="530" r="4710" b="7191"/>
          <a:stretch/>
        </p:blipFill>
        <p:spPr>
          <a:xfrm>
            <a:off x="318052" y="0"/>
            <a:ext cx="12086373" cy="6858000"/>
          </a:xfrm>
        </p:spPr>
      </p:pic>
    </p:spTree>
    <p:extLst>
      <p:ext uri="{BB962C8B-B14F-4D97-AF65-F5344CB8AC3E}">
        <p14:creationId xmlns:p14="http://schemas.microsoft.com/office/powerpoint/2010/main" val="3586186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arlibrary.ucoz.ru/logo_tvoy_kur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33" y="365125"/>
            <a:ext cx="4019670" cy="162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it4youth.ru/img/logo_it_tex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167" y="472226"/>
            <a:ext cx="6294633" cy="99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2549" y="2372933"/>
            <a:ext cx="1156440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17 000 школьников</a:t>
            </a:r>
          </a:p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160 студентов-партнеров </a:t>
            </a:r>
            <a:r>
              <a:rPr lang="en-US" sz="3600" dirty="0" smtClean="0"/>
              <a:t>Microsoft </a:t>
            </a:r>
            <a:r>
              <a:rPr lang="ru-RU" sz="3600" dirty="0" smtClean="0"/>
              <a:t>и студентов </a:t>
            </a:r>
            <a:r>
              <a:rPr lang="en-US" sz="3600" dirty="0" smtClean="0"/>
              <a:t>AIESEC</a:t>
            </a:r>
          </a:p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Реализуется </a:t>
            </a:r>
            <a:r>
              <a:rPr lang="en-US" sz="3600" dirty="0" smtClean="0"/>
              <a:t>PH International </a:t>
            </a:r>
            <a:r>
              <a:rPr lang="ru-RU" sz="3600" dirty="0" smtClean="0"/>
              <a:t>в сотрудничестве с </a:t>
            </a:r>
            <a:r>
              <a:rPr lang="en-US" sz="3600" dirty="0" smtClean="0"/>
              <a:t>Microsoft </a:t>
            </a:r>
            <a:r>
              <a:rPr lang="ru-RU" sz="3600" dirty="0" smtClean="0"/>
              <a:t>и </a:t>
            </a:r>
            <a:r>
              <a:rPr lang="en-US" sz="3600" dirty="0" smtClean="0"/>
              <a:t>AIESEC</a:t>
            </a:r>
          </a:p>
          <a:p>
            <a:pPr marL="685800" indent="-685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3600" dirty="0" smtClean="0"/>
              <a:t>В рамках глобальной инициативы </a:t>
            </a:r>
            <a:r>
              <a:rPr lang="en-US" sz="3600" dirty="0" err="1" smtClean="0"/>
              <a:t>YouthSpark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15663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10414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0"/>
          <a:stretch/>
        </p:blipFill>
        <p:spPr>
          <a:xfrm>
            <a:off x="0" y="19594"/>
            <a:ext cx="12192000" cy="67992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20837" y="590843"/>
            <a:ext cx="6879101" cy="4320304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8558" y="4911147"/>
            <a:ext cx="1042279" cy="1021805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47114" y="4912042"/>
            <a:ext cx="773723" cy="7444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24616" y="2086504"/>
            <a:ext cx="6676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99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Спасибо за внимание!</a:t>
            </a:r>
            <a:endParaRPr lang="ru-RU" sz="4400" dirty="0">
              <a:solidFill>
                <a:srgbClr val="0099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2" descr="http://parlibrary.ucoz.ru/logo_tvoy_kur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72" y="914415"/>
            <a:ext cx="2238375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it4youth.ru/img/logo_it_tex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402" y="972056"/>
            <a:ext cx="3505200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99739" y="3498344"/>
            <a:ext cx="6676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it4youth.ru</a:t>
            </a:r>
            <a:endParaRPr lang="ru-RU" sz="7200" dirty="0">
              <a:solidFill>
                <a:schemeClr val="accent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623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IT для молодежи - Windows Internet Explorer">
            <a:hlinkClick r:id="rId2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" t="9389" r="2012" b="-9389"/>
          <a:stretch/>
        </p:blipFill>
        <p:spPr>
          <a:xfrm>
            <a:off x="344557" y="294434"/>
            <a:ext cx="11847443" cy="656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72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983358" y="0"/>
            <a:ext cx="6208644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574790" y="2632275"/>
            <a:ext cx="6676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Кем вы мечтали стать в детстве?</a:t>
            </a:r>
            <a:endParaRPr lang="ru-RU" sz="5400" dirty="0">
              <a:solidFill>
                <a:srgbClr val="00206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" r="37598"/>
          <a:stretch/>
        </p:blipFill>
        <p:spPr>
          <a:xfrm>
            <a:off x="-19878" y="0"/>
            <a:ext cx="6003235" cy="687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728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524000" y="104140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00"/>
          <a:stretch/>
        </p:blipFill>
        <p:spPr>
          <a:xfrm>
            <a:off x="0" y="19594"/>
            <a:ext cx="12192000" cy="679921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420837" y="590843"/>
            <a:ext cx="6879101" cy="4320304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8558" y="4911147"/>
            <a:ext cx="1042279" cy="1021805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647114" y="4912042"/>
            <a:ext cx="773723" cy="7444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524616" y="2086504"/>
            <a:ext cx="66768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0099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Спасибо за внимание!</a:t>
            </a:r>
            <a:endParaRPr lang="ru-RU" sz="4400" dirty="0">
              <a:solidFill>
                <a:srgbClr val="0099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2" descr="http://parlibrary.ucoz.ru/logo_tvoy_kurs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72" y="914415"/>
            <a:ext cx="2238375" cy="904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it4youth.ru/img/logo_it_tex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402" y="972056"/>
            <a:ext cx="3505200" cy="55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599739" y="3498344"/>
            <a:ext cx="6676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it4youth.ru</a:t>
            </a:r>
            <a:endParaRPr lang="ru-RU" sz="7200" dirty="0">
              <a:solidFill>
                <a:schemeClr val="accent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99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endParaRPr lang="ru-R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65" b="17157"/>
          <a:stretch/>
        </p:blipFill>
        <p:spPr>
          <a:xfrm flipH="1">
            <a:off x="5848122" y="0"/>
            <a:ext cx="6343878" cy="6858000"/>
          </a:xfrm>
        </p:spPr>
      </p:pic>
      <p:sp>
        <p:nvSpPr>
          <p:cNvPr id="7" name="Rectangle 6"/>
          <p:cNvSpPr/>
          <p:nvPr/>
        </p:nvSpPr>
        <p:spPr>
          <a:xfrm>
            <a:off x="0" y="0"/>
            <a:ext cx="628153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-197658" y="2520018"/>
            <a:ext cx="6676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А сейчас?</a:t>
            </a:r>
            <a:endParaRPr lang="ru-RU" sz="7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061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793" y="0"/>
            <a:ext cx="10305207" cy="6858000"/>
          </a:xfrm>
        </p:spPr>
      </p:pic>
      <p:sp>
        <p:nvSpPr>
          <p:cNvPr id="4" name="Rectangle 3"/>
          <p:cNvSpPr/>
          <p:nvPr/>
        </p:nvSpPr>
        <p:spPr>
          <a:xfrm>
            <a:off x="0" y="0"/>
            <a:ext cx="489005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9782" y="2551837"/>
            <a:ext cx="66768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5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Престижные </a:t>
            </a:r>
          </a:p>
          <a:p>
            <a:pPr algn="just"/>
            <a:r>
              <a:rPr lang="ru-RU" sz="5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профессии</a:t>
            </a:r>
            <a:endParaRPr lang="ru-RU" sz="5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893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5797" r="11870" b="8985"/>
          <a:stretch/>
        </p:blipFill>
        <p:spPr>
          <a:xfrm>
            <a:off x="7614608" y="298174"/>
            <a:ext cx="4014175" cy="58442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6783" y="290118"/>
            <a:ext cx="6797825" cy="5829834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0009" y="6119952"/>
            <a:ext cx="576774" cy="565444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388622" y="6119952"/>
            <a:ext cx="428161" cy="41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197" y="385562"/>
            <a:ext cx="6858001" cy="9468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Престижные </a:t>
            </a:r>
            <a:r>
              <a:rPr lang="ru-RU" b="1" dirty="0"/>
              <a:t>и </a:t>
            </a:r>
            <a:r>
              <a:rPr lang="ru-RU" b="1" dirty="0" smtClean="0"/>
              <a:t>доходные профессии сегодня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197" y="1756054"/>
            <a:ext cx="6854687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Юрист, нотариус, прокурор, судья</a:t>
            </a:r>
          </a:p>
          <a:p>
            <a:r>
              <a:rPr lang="ru-RU" dirty="0"/>
              <a:t>Директор, менеджер</a:t>
            </a:r>
          </a:p>
          <a:p>
            <a:r>
              <a:rPr lang="ru-RU" dirty="0"/>
              <a:t>Врач, фармацевт</a:t>
            </a:r>
          </a:p>
          <a:p>
            <a:r>
              <a:rPr lang="ru-RU" dirty="0"/>
              <a:t>Банкир, служащий банка</a:t>
            </a:r>
          </a:p>
          <a:p>
            <a:r>
              <a:rPr lang="ru-RU" dirty="0"/>
              <a:t>Экономист, финансист</a:t>
            </a:r>
          </a:p>
          <a:p>
            <a:r>
              <a:rPr lang="ru-RU" dirty="0"/>
              <a:t>Бизнесмен, предприниматель</a:t>
            </a:r>
          </a:p>
          <a:p>
            <a:r>
              <a:rPr lang="ru-RU" dirty="0"/>
              <a:t>Министр, депутат, государственный служащий</a:t>
            </a:r>
          </a:p>
          <a:p>
            <a:r>
              <a:rPr lang="ru-RU" dirty="0"/>
              <a:t>Работник </a:t>
            </a:r>
            <a:r>
              <a:rPr lang="en-US" dirty="0" smtClean="0"/>
              <a:t>IT</a:t>
            </a:r>
            <a:r>
              <a:rPr lang="ru-RU" dirty="0" smtClean="0"/>
              <a:t> </a:t>
            </a:r>
            <a:r>
              <a:rPr lang="ru-RU" dirty="0"/>
              <a:t>фирмы. Программист</a:t>
            </a:r>
          </a:p>
          <a:p>
            <a:r>
              <a:rPr lang="ru-RU" dirty="0"/>
              <a:t>Бухгалтер, аудитор</a:t>
            </a:r>
          </a:p>
          <a:p>
            <a:r>
              <a:rPr lang="ru-RU" dirty="0"/>
              <a:t>Работник шоу-бизнеса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432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t="5797" r="11870" b="8985"/>
          <a:stretch/>
        </p:blipFill>
        <p:spPr>
          <a:xfrm>
            <a:off x="7614608" y="298174"/>
            <a:ext cx="4014175" cy="58442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6783" y="290118"/>
            <a:ext cx="6797825" cy="5829834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0009" y="6119952"/>
            <a:ext cx="576774" cy="565444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388622" y="6119952"/>
            <a:ext cx="428161" cy="41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245857"/>
            <a:ext cx="6616148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Профессии, востребованные </a:t>
            </a:r>
            <a:r>
              <a:rPr lang="ru-RU" b="1" dirty="0"/>
              <a:t>в </a:t>
            </a:r>
            <a:r>
              <a:rPr lang="ru-RU" b="1" dirty="0" smtClean="0"/>
              <a:t>перспективе</a:t>
            </a:r>
            <a:endParaRPr lang="ru-RU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616148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Строители</a:t>
            </a:r>
          </a:p>
          <a:p>
            <a:r>
              <a:rPr lang="ru-RU" dirty="0"/>
              <a:t>Инженеры</a:t>
            </a:r>
          </a:p>
          <a:p>
            <a:r>
              <a:rPr lang="en-US" dirty="0"/>
              <a:t>IT </a:t>
            </a:r>
            <a:r>
              <a:rPr lang="ru-RU" dirty="0"/>
              <a:t>специалисты</a:t>
            </a:r>
          </a:p>
          <a:p>
            <a:r>
              <a:rPr lang="ru-RU" dirty="0"/>
              <a:t>Менеджеры</a:t>
            </a:r>
          </a:p>
          <a:p>
            <a:r>
              <a:rPr lang="ru-RU" dirty="0"/>
              <a:t>Переводчики и лингвисты</a:t>
            </a:r>
          </a:p>
          <a:p>
            <a:r>
              <a:rPr lang="ru-RU" dirty="0" err="1"/>
              <a:t>Нанотехнологи</a:t>
            </a:r>
            <a:endParaRPr lang="ru-RU" dirty="0"/>
          </a:p>
          <a:p>
            <a:r>
              <a:rPr lang="ru-RU" dirty="0"/>
              <a:t>Специалисты в области биотехнологий и биоинженерии</a:t>
            </a:r>
          </a:p>
          <a:p>
            <a:r>
              <a:rPr lang="ru-RU" dirty="0"/>
              <a:t>Маркетинг</a:t>
            </a:r>
          </a:p>
          <a:p>
            <a:r>
              <a:rPr lang="ru-RU" dirty="0"/>
              <a:t>Сервис</a:t>
            </a:r>
          </a:p>
          <a:p>
            <a:r>
              <a:rPr lang="ru-RU" dirty="0"/>
              <a:t>Логистика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257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0" r="4180"/>
          <a:stretch/>
        </p:blipFill>
        <p:spPr>
          <a:xfrm>
            <a:off x="0" y="0"/>
            <a:ext cx="6858000" cy="6858000"/>
          </a:xfrm>
        </p:spPr>
      </p:pic>
      <p:sp>
        <p:nvSpPr>
          <p:cNvPr id="11" name="Rectangle 10"/>
          <p:cNvSpPr/>
          <p:nvPr/>
        </p:nvSpPr>
        <p:spPr>
          <a:xfrm>
            <a:off x="6858000" y="1036"/>
            <a:ext cx="5334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957390" y="2962864"/>
            <a:ext cx="5032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IT </a:t>
            </a:r>
            <a:r>
              <a:rPr lang="ru-RU" sz="5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специалисты</a:t>
            </a:r>
            <a:endParaRPr lang="ru-RU" sz="5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121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0" r="4180"/>
          <a:stretch/>
        </p:blipFill>
        <p:spPr>
          <a:xfrm>
            <a:off x="-1" y="-1"/>
            <a:ext cx="6639339" cy="6858001"/>
          </a:xfrm>
        </p:spPr>
      </p:pic>
      <p:sp>
        <p:nvSpPr>
          <p:cNvPr id="11" name="Rectangle 10"/>
          <p:cNvSpPr/>
          <p:nvPr/>
        </p:nvSpPr>
        <p:spPr>
          <a:xfrm>
            <a:off x="3578087" y="-40296"/>
            <a:ext cx="8613913" cy="68982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65644" y="60681"/>
            <a:ext cx="5032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IT </a:t>
            </a:r>
            <a:r>
              <a:rPr lang="ru-RU" sz="48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специалисты</a:t>
            </a:r>
            <a:endParaRPr lang="ru-RU" sz="4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46018" y="1027906"/>
            <a:ext cx="844598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Программист</a:t>
            </a:r>
            <a:r>
              <a:rPr lang="ru-RU" sz="2800" dirty="0"/>
              <a:t>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Системный </a:t>
            </a:r>
            <a:r>
              <a:rPr lang="ru-RU" sz="2800" dirty="0"/>
              <a:t>архитектор;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Специалист </a:t>
            </a:r>
            <a:r>
              <a:rPr lang="ru-RU" sz="2800" dirty="0"/>
              <a:t>по информационным системам;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Системный </a:t>
            </a:r>
            <a:r>
              <a:rPr lang="ru-RU" sz="2800" dirty="0"/>
              <a:t>аналитик;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Специалист </a:t>
            </a:r>
            <a:r>
              <a:rPr lang="ru-RU" sz="2800" dirty="0"/>
              <a:t>по системному администрированию;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Менеджер </a:t>
            </a:r>
            <a:r>
              <a:rPr lang="ru-RU" sz="2800" dirty="0"/>
              <a:t>информационных технологий;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Менеджер </a:t>
            </a:r>
            <a:r>
              <a:rPr lang="ru-RU" sz="2800" dirty="0"/>
              <a:t>по продажам решений и сложных технических систем;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Специалист </a:t>
            </a:r>
            <a:r>
              <a:rPr lang="ru-RU" sz="2800" dirty="0"/>
              <a:t>по информационным ресурсам;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Администратор </a:t>
            </a:r>
            <a:r>
              <a:rPr lang="ru-RU" sz="2800" dirty="0"/>
              <a:t>баз </a:t>
            </a:r>
            <a:r>
              <a:rPr lang="ru-RU" sz="2800" dirty="0" smtClean="0"/>
              <a:t>данных;</a:t>
            </a:r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PR;</a:t>
            </a:r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Специалисты </a:t>
            </a:r>
            <a:r>
              <a:rPr lang="ru-RU" sz="2800" dirty="0"/>
              <a:t>по маркетингу и </a:t>
            </a:r>
            <a:r>
              <a:rPr lang="ru-RU" sz="2800" dirty="0" smtClean="0"/>
              <a:t>рекламе;</a:t>
            </a:r>
            <a:endParaRPr lang="ru-RU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/>
              <a:t>Евангелисты.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47300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92683" y="365125"/>
            <a:ext cx="9879497" cy="5697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3320" y="245857"/>
            <a:ext cx="10515600" cy="847449"/>
          </a:xfrm>
        </p:spPr>
        <p:txBody>
          <a:bodyPr/>
          <a:lstStyle/>
          <a:p>
            <a:r>
              <a:rPr lang="ru-RU" dirty="0" smtClean="0"/>
              <a:t>Востребованные </a:t>
            </a:r>
            <a:r>
              <a:rPr lang="en-US" dirty="0" smtClean="0"/>
              <a:t>IT</a:t>
            </a:r>
            <a:r>
              <a:rPr lang="ru-RU" dirty="0" smtClean="0"/>
              <a:t> специальности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393" y="1288919"/>
            <a:ext cx="10850217" cy="4813714"/>
          </a:xfrm>
        </p:spPr>
        <p:txBody>
          <a:bodyPr numCol="2">
            <a:noAutofit/>
          </a:bodyPr>
          <a:lstStyle/>
          <a:p>
            <a:r>
              <a:rPr lang="ru-RU" sz="2400" dirty="0" smtClean="0"/>
              <a:t>Программист </a:t>
            </a:r>
            <a:r>
              <a:rPr lang="ru-RU" sz="2400" dirty="0"/>
              <a:t>1С </a:t>
            </a:r>
          </a:p>
          <a:p>
            <a:r>
              <a:rPr lang="ru-RU" sz="2400" dirty="0" smtClean="0"/>
              <a:t>Системный </a:t>
            </a:r>
            <a:r>
              <a:rPr lang="ru-RU" sz="2400" dirty="0"/>
              <a:t>администратор </a:t>
            </a:r>
          </a:p>
          <a:p>
            <a:r>
              <a:rPr lang="ru-RU" sz="2400" dirty="0" smtClean="0"/>
              <a:t>Специалист </a:t>
            </a:r>
            <a:r>
              <a:rPr lang="ru-RU" sz="2400" dirty="0"/>
              <a:t>технической поддержки </a:t>
            </a:r>
          </a:p>
          <a:p>
            <a:r>
              <a:rPr lang="ru-RU" sz="2400" dirty="0" smtClean="0"/>
              <a:t>Программист </a:t>
            </a:r>
            <a:r>
              <a:rPr lang="ru-RU" sz="2400" dirty="0" err="1"/>
              <a:t>Java</a:t>
            </a:r>
            <a:r>
              <a:rPr lang="ru-RU" sz="2400" dirty="0"/>
              <a:t> </a:t>
            </a:r>
          </a:p>
          <a:p>
            <a:r>
              <a:rPr lang="ru-RU" sz="2400" dirty="0" smtClean="0"/>
              <a:t>Программист </a:t>
            </a:r>
            <a:r>
              <a:rPr lang="ru-RU" sz="2400" dirty="0"/>
              <a:t>PHP </a:t>
            </a:r>
          </a:p>
          <a:p>
            <a:r>
              <a:rPr lang="ru-RU" sz="2400" dirty="0" err="1" smtClean="0"/>
              <a:t>Тестировщик</a:t>
            </a:r>
            <a:r>
              <a:rPr lang="ru-RU" sz="2400" dirty="0" smtClean="0"/>
              <a:t> </a:t>
            </a:r>
            <a:endParaRPr lang="ru-RU" sz="2400" dirty="0"/>
          </a:p>
          <a:p>
            <a:r>
              <a:rPr lang="ru-RU" sz="2400" dirty="0" smtClean="0"/>
              <a:t>Программист </a:t>
            </a:r>
            <a:r>
              <a:rPr lang="ru-RU" sz="2400" dirty="0"/>
              <a:t>C++ </a:t>
            </a:r>
          </a:p>
          <a:p>
            <a:r>
              <a:rPr lang="ru-RU" sz="2400" dirty="0" smtClean="0"/>
              <a:t>Консультант </a:t>
            </a:r>
            <a:r>
              <a:rPr lang="ru-RU" sz="2400" dirty="0"/>
              <a:t>SAP </a:t>
            </a:r>
          </a:p>
          <a:p>
            <a:r>
              <a:rPr lang="ru-RU" sz="2400" dirty="0" smtClean="0"/>
              <a:t>Консультант </a:t>
            </a:r>
            <a:r>
              <a:rPr lang="ru-RU" sz="2400" dirty="0"/>
              <a:t>по внедрению и сопровождению 1С </a:t>
            </a:r>
          </a:p>
          <a:p>
            <a:r>
              <a:rPr lang="ru-RU" sz="2400" dirty="0" err="1" smtClean="0"/>
              <a:t>Web</a:t>
            </a:r>
            <a:r>
              <a:rPr lang="ru-RU" sz="2400" dirty="0" smtClean="0"/>
              <a:t>-дизайнер </a:t>
            </a:r>
            <a:endParaRPr lang="ru-RU" sz="2400" dirty="0"/>
          </a:p>
          <a:p>
            <a:r>
              <a:rPr lang="ru-RU" sz="2400" dirty="0" smtClean="0"/>
              <a:t>Программист </a:t>
            </a:r>
            <a:r>
              <a:rPr lang="ru-RU" sz="2400" dirty="0"/>
              <a:t>.NET </a:t>
            </a:r>
          </a:p>
          <a:p>
            <a:r>
              <a:rPr lang="ru-RU" sz="2400" dirty="0" smtClean="0"/>
              <a:t>SEO </a:t>
            </a:r>
            <a:r>
              <a:rPr lang="ru-RU" sz="2400" dirty="0"/>
              <a:t>- оптимизатор </a:t>
            </a:r>
          </a:p>
          <a:p>
            <a:r>
              <a:rPr lang="ru-RU" sz="2400" dirty="0" smtClean="0"/>
              <a:t>Верстальщик </a:t>
            </a:r>
            <a:endParaRPr lang="ru-RU" sz="2400" dirty="0"/>
          </a:p>
          <a:p>
            <a:r>
              <a:rPr lang="ru-RU" sz="2400" dirty="0" smtClean="0"/>
              <a:t>Программист </a:t>
            </a:r>
            <a:r>
              <a:rPr lang="ru-RU" sz="2400" dirty="0"/>
              <a:t>C# </a:t>
            </a:r>
          </a:p>
          <a:p>
            <a:r>
              <a:rPr lang="ru-RU" sz="2400" dirty="0" smtClean="0"/>
              <a:t>Сервисный </a:t>
            </a:r>
            <a:r>
              <a:rPr lang="ru-RU" sz="2400" dirty="0"/>
              <a:t>инженер </a:t>
            </a:r>
          </a:p>
          <a:p>
            <a:r>
              <a:rPr lang="ru-RU" sz="2400" dirty="0" smtClean="0"/>
              <a:t>Системный </a:t>
            </a:r>
            <a:r>
              <a:rPr lang="ru-RU" sz="2400" dirty="0"/>
              <a:t>аналитик </a:t>
            </a:r>
          </a:p>
          <a:p>
            <a:r>
              <a:rPr lang="ru-RU" sz="2400" dirty="0" smtClean="0"/>
              <a:t>Программист </a:t>
            </a:r>
            <a:r>
              <a:rPr lang="ru-RU" sz="2400" dirty="0"/>
              <a:t>SQL </a:t>
            </a:r>
          </a:p>
          <a:p>
            <a:r>
              <a:rPr lang="ru-RU" sz="2400" dirty="0" smtClean="0"/>
              <a:t>Разработчик </a:t>
            </a:r>
            <a:r>
              <a:rPr lang="ru-RU" sz="2400" dirty="0" err="1"/>
              <a:t>Oracle</a:t>
            </a:r>
            <a:r>
              <a:rPr lang="ru-RU" sz="2400" dirty="0"/>
              <a:t> </a:t>
            </a:r>
          </a:p>
          <a:p>
            <a:r>
              <a:rPr lang="ru-RU" sz="2400" dirty="0" smtClean="0"/>
              <a:t>Администратор </a:t>
            </a:r>
            <a:r>
              <a:rPr lang="ru-RU" sz="2400" dirty="0"/>
              <a:t>СУБД </a:t>
            </a:r>
            <a:r>
              <a:rPr lang="ru-RU" sz="2400" dirty="0" err="1" smtClean="0"/>
              <a:t>Oracl</a:t>
            </a:r>
            <a:r>
              <a:rPr lang="en-US" sz="2400" dirty="0" smtClean="0"/>
              <a:t>e</a:t>
            </a:r>
            <a:endParaRPr lang="ru-RU" sz="2400" dirty="0"/>
          </a:p>
        </p:txBody>
      </p:sp>
      <p:sp>
        <p:nvSpPr>
          <p:cNvPr id="6" name="Rectangle 5"/>
          <p:cNvSpPr/>
          <p:nvPr/>
        </p:nvSpPr>
        <p:spPr>
          <a:xfrm flipH="1">
            <a:off x="11072180" y="6023667"/>
            <a:ext cx="554817" cy="5654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6"/>
          <p:cNvSpPr/>
          <p:nvPr/>
        </p:nvSpPr>
        <p:spPr>
          <a:xfrm flipH="1">
            <a:off x="11072181" y="6023667"/>
            <a:ext cx="411861" cy="4119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905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630</Words>
  <Application>Microsoft Office PowerPoint</Application>
  <PresentationFormat>Widescreen</PresentationFormat>
  <Paragraphs>130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Segoe UI</vt:lpstr>
      <vt:lpstr>Office Theme</vt:lpstr>
      <vt:lpstr> </vt:lpstr>
      <vt:lpstr>PowerPoint Presentation</vt:lpstr>
      <vt:lpstr>-</vt:lpstr>
      <vt:lpstr>PowerPoint Presentation</vt:lpstr>
      <vt:lpstr>Престижные и доходные профессии сегодня</vt:lpstr>
      <vt:lpstr>Профессии, востребованные в перспективе</vt:lpstr>
      <vt:lpstr>PowerPoint Presentation</vt:lpstr>
      <vt:lpstr>PowerPoint Presentation</vt:lpstr>
      <vt:lpstr>Востребованные IT специальности</vt:lpstr>
      <vt:lpstr>Преимущества IT специальностей</vt:lpstr>
      <vt:lpstr>Видео будущее 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Vladimir Lukin</dc:creator>
  <cp:lastModifiedBy>Vladimir Lukin</cp:lastModifiedBy>
  <cp:revision>39</cp:revision>
  <dcterms:created xsi:type="dcterms:W3CDTF">2012-12-03T19:46:22Z</dcterms:created>
  <dcterms:modified xsi:type="dcterms:W3CDTF">2012-12-04T16:23:35Z</dcterms:modified>
</cp:coreProperties>
</file>